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86" r:id="rId3"/>
    <p:sldId id="280" r:id="rId4"/>
    <p:sldId id="281" r:id="rId5"/>
    <p:sldId id="291" r:id="rId6"/>
    <p:sldId id="293" r:id="rId7"/>
    <p:sldId id="294" r:id="rId8"/>
    <p:sldId id="295" r:id="rId9"/>
    <p:sldId id="278" r:id="rId10"/>
    <p:sldId id="273" r:id="rId11"/>
    <p:sldId id="274" r:id="rId12"/>
    <p:sldId id="275" r:id="rId13"/>
    <p:sldId id="27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CA3B1A-EA24-4C0A-8FCC-8626C11658FD}" type="datetimeFigureOut">
              <a:rPr lang="en-CA" smtClean="0"/>
              <a:t>2021-08-11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05C30D-2271-472A-ACC0-9C000EA39797}" type="slidenum">
              <a:rPr lang="en-CA" smtClean="0"/>
              <a:t>‹#›</a:t>
            </a:fld>
            <a:endParaRPr lang="en-CA"/>
          </a:p>
        </p:txBody>
      </p:sp>
    </p:spTree>
    <p:extLst>
      <p:ext uri="{BB962C8B-B14F-4D97-AF65-F5344CB8AC3E}">
        <p14:creationId xmlns:p14="http://schemas.microsoft.com/office/powerpoint/2010/main" val="439989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CA"/>
              <a:t>i versus j</a:t>
            </a:r>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CA"/>
              <a:t>i versus j</a:t>
            </a:r>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Bookman Old Style" panose="02050604050505020204" pitchFamily="18" charset="0"/>
              </a:defRPr>
            </a:lvl1pPr>
          </a:lstStyle>
          <a:p>
            <a:r>
              <a:rPr lang="en-CA"/>
              <a:t>i versus j</a:t>
            </a:r>
            <a:endParaRPr lang="en-CA" i="1" dirty="0"/>
          </a:p>
        </p:txBody>
      </p:sp>
      <p:sp>
        <p:nvSpPr>
          <p:cNvPr id="6" name="Slide Number Placeholder 5"/>
          <p:cNvSpPr>
            <a:spLocks noGrp="1"/>
          </p:cNvSpPr>
          <p:nvPr>
            <p:ph type="sldNum" sz="quarter" idx="12"/>
          </p:nvPr>
        </p:nvSpPr>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CA"/>
              <a:t>i versus j</a:t>
            </a:r>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CA"/>
              <a:t>i versus j</a:t>
            </a:r>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CA"/>
              <a:t>i versus j</a:t>
            </a:r>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CA"/>
              <a:t>i versus j</a:t>
            </a:r>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a:t>i versus j</a:t>
            </a:r>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CA"/>
              <a:t>i versus j</a:t>
            </a:r>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CA"/>
              <a:t>i versus j</a:t>
            </a:r>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a:t>i versus j</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Times New Roman" panose="020206030504050203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1.6.2</a:t>
            </a:r>
            <a:r>
              <a:rPr lang="en-US" i="1" dirty="0"/>
              <a:t>a</a:t>
            </a:r>
            <a:r>
              <a:rPr lang="en-US" dirty="0"/>
              <a:t> </a:t>
            </a:r>
            <a:r>
              <a:rPr lang="en-US" i="1" dirty="0" err="1"/>
              <a:t>i</a:t>
            </a:r>
            <a:r>
              <a:rPr lang="en-US" i="1" dirty="0"/>
              <a:t> </a:t>
            </a:r>
            <a:r>
              <a:rPr lang="en-US" dirty="0"/>
              <a:t>versus </a:t>
            </a:r>
            <a:r>
              <a:rPr lang="en-US" i="1" dirty="0">
                <a:latin typeface="Times New Roman" panose="02020603050405020304" pitchFamily="18" charset="0"/>
              </a:rPr>
              <a:t>j</a:t>
            </a:r>
            <a:endParaRPr lang="en-CA" dirty="0">
              <a:latin typeface="Times New Roman" panose="02020603050405020304" pitchFamily="18" charset="0"/>
            </a:endParaRPr>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7616BA35-2EF0-4FD4-AD13-0AD1AE6658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0062"/>
    </mc:Choice>
    <mc:Fallback>
      <p:transition spd="slow" advTm="10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https://en.wikipedia.org/wiki/Imaginary_unit</a:t>
            </a:r>
          </a:p>
          <a:p>
            <a:pPr marL="0" indent="0">
              <a:buNone/>
            </a:pPr>
            <a:r>
              <a:rPr lang="en-CA" sz="1800" dirty="0"/>
              <a:t>[2]	 https://en.wikipedia.org/wiki/Quaternion</a:t>
            </a:r>
          </a:p>
          <a:p>
            <a:pPr marL="0" indent="0">
              <a:buNone/>
            </a:pPr>
            <a:r>
              <a:rPr lang="en-CA" sz="1800" dirty="0"/>
              <a:t>[3]	 https://en.wikipedia.org/wiki/Complex_number#Notation</a:t>
            </a:r>
          </a:p>
        </p:txBody>
      </p:sp>
      <p:sp>
        <p:nvSpPr>
          <p:cNvPr id="4" name="Footer Placeholder 3"/>
          <p:cNvSpPr>
            <a:spLocks noGrp="1"/>
          </p:cNvSpPr>
          <p:nvPr>
            <p:ph type="ftr" sz="quarter" idx="11"/>
          </p:nvPr>
        </p:nvSpPr>
        <p:spPr/>
        <p:txBody>
          <a:bodyPr/>
          <a:lstStyle/>
          <a:p>
            <a:r>
              <a:rPr lang="en-CA"/>
              <a:t>i versus j</a:t>
            </a:r>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281"/>
    </mc:Choice>
    <mc:Fallback xmlns="">
      <p:transition spd="slow" advTm="2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CA" sz="1800" dirty="0"/>
              <a:t>None so far.</a:t>
            </a:r>
          </a:p>
        </p:txBody>
      </p:sp>
      <p:sp>
        <p:nvSpPr>
          <p:cNvPr id="4" name="Footer Placeholder 3"/>
          <p:cNvSpPr>
            <a:spLocks noGrp="1"/>
          </p:cNvSpPr>
          <p:nvPr>
            <p:ph type="ftr" sz="quarter" idx="11"/>
          </p:nvPr>
        </p:nvSpPr>
        <p:spPr/>
        <p:txBody>
          <a:bodyPr/>
          <a:lstStyle/>
          <a:p>
            <a:r>
              <a:rPr lang="en-CA"/>
              <a:t>i versus j</a:t>
            </a:r>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479"/>
    </mc:Choice>
    <mc:Fallback xmlns="">
      <p:transition spd="slow" advTm="1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90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a:t>i versus j</a:t>
            </a:r>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378"/>
    </mc:Choice>
    <mc:Fallback xmlns="">
      <p:transition spd="slow" advTm="1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a:t>ne</a:t>
            </a:r>
            <a:r>
              <a:rPr lang="en-CA" dirty="0"/>
              <a:t> 11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a:t>i versus j</a:t>
            </a:r>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endParaRPr lang="en-CA" dirty="0"/>
          </a:p>
        </p:txBody>
      </p:sp>
      <p:sp>
        <p:nvSpPr>
          <p:cNvPr id="3" name="Content Placeholder 2"/>
          <p:cNvSpPr>
            <a:spLocks noGrp="1"/>
          </p:cNvSpPr>
          <p:nvPr>
            <p:ph idx="1"/>
          </p:nvPr>
        </p:nvSpPr>
        <p:spPr/>
        <p:txBody>
          <a:bodyPr/>
          <a:lstStyle/>
          <a:p>
            <a:r>
              <a:rPr lang="en-US" dirty="0"/>
              <a:t>In this topic, we will</a:t>
            </a:r>
          </a:p>
          <a:p>
            <a:pPr lvl="1"/>
            <a:r>
              <a:rPr lang="en-US" dirty="0"/>
              <a:t>Discuss the use of </a:t>
            </a:r>
            <a:r>
              <a:rPr lang="en-US" i="1" dirty="0" err="1"/>
              <a:t>i</a:t>
            </a:r>
            <a:r>
              <a:rPr lang="en-US" i="1" dirty="0"/>
              <a:t> </a:t>
            </a:r>
            <a:r>
              <a:rPr lang="en-US" dirty="0"/>
              <a:t>and </a:t>
            </a:r>
            <a:r>
              <a:rPr lang="en-US" i="1" dirty="0"/>
              <a:t>j </a:t>
            </a:r>
            <a:r>
              <a:rPr lang="en-US" dirty="0"/>
              <a:t>to represent </a:t>
            </a:r>
            <a:r>
              <a:rPr lang="en-US"/>
              <a:t>the square </a:t>
            </a:r>
            <a:r>
              <a:rPr lang="en-US" dirty="0"/>
              <a:t>root of negative one</a:t>
            </a:r>
            <a:endParaRPr lang="en-US" dirty="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a:t>i versus j</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2</a:t>
            </a:fld>
            <a:endParaRPr lang="en-CA" dirty="0"/>
          </a:p>
        </p:txBody>
      </p:sp>
      <p:pic>
        <p:nvPicPr>
          <p:cNvPr id="4" name="Audio 3">
            <a:hlinkClick r:id="" action="ppaction://media"/>
            <a:extLst>
              <a:ext uri="{FF2B5EF4-FFF2-40B4-BE49-F238E27FC236}">
                <a16:creationId xmlns:a16="http://schemas.microsoft.com/office/drawing/2014/main" id="{804C3E49-B554-4D34-BF13-1372D6E85D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6607684"/>
      </p:ext>
    </p:extLst>
  </p:cSld>
  <p:clrMapOvr>
    <a:masterClrMapping/>
  </p:clrMapOvr>
  <mc:AlternateContent xmlns:mc="http://schemas.openxmlformats.org/markup-compatibility/2006">
    <mc:Choice xmlns:p14="http://schemas.microsoft.com/office/powerpoint/2010/main" Requires="p14">
      <p:transition spd="slow" p14:dur="2000" advTm="8624"/>
    </mc:Choice>
    <mc:Fallback>
      <p:transition spd="slow" advTm="8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i="1" dirty="0"/>
              <a:t>j</a:t>
            </a:r>
            <a:r>
              <a:rPr lang="en-US" dirty="0"/>
              <a:t>?</a:t>
            </a:r>
            <a:endParaRPr lang="en-CA" dirty="0"/>
          </a:p>
        </p:txBody>
      </p:sp>
      <p:sp>
        <p:nvSpPr>
          <p:cNvPr id="3" name="Content Placeholder 2"/>
          <p:cNvSpPr>
            <a:spLocks noGrp="1"/>
          </p:cNvSpPr>
          <p:nvPr>
            <p:ph idx="1"/>
          </p:nvPr>
        </p:nvSpPr>
        <p:spPr/>
        <p:txBody>
          <a:bodyPr/>
          <a:lstStyle/>
          <a:p>
            <a:r>
              <a:rPr lang="en-US" dirty="0"/>
              <a:t>Mathematicians represented the complex unit as </a:t>
            </a:r>
            <a:r>
              <a:rPr lang="en-US" i="1" dirty="0" err="1"/>
              <a:t>i</a:t>
            </a:r>
            <a:endParaRPr lang="en-US" dirty="0"/>
          </a:p>
          <a:p>
            <a:pPr lvl="1"/>
            <a:r>
              <a:rPr lang="en-US" dirty="0"/>
              <a:t>This is likely related to it being </a:t>
            </a:r>
            <a:r>
              <a:rPr lang="en-US" i="1" dirty="0"/>
              <a:t>imaginary</a:t>
            </a:r>
            <a:endParaRPr lang="en-US" dirty="0"/>
          </a:p>
          <a:p>
            <a:endParaRPr lang="en-US" dirty="0"/>
          </a:p>
          <a:p>
            <a:r>
              <a:rPr lang="en-US" dirty="0"/>
              <a:t>In electrical engineering,</a:t>
            </a:r>
            <a:br>
              <a:rPr lang="en-US" dirty="0">
                <a:latin typeface="Times New Roman" panose="02020603050405020304" pitchFamily="18" charset="0"/>
              </a:rPr>
            </a:br>
            <a:r>
              <a:rPr lang="en-US" dirty="0">
                <a:latin typeface="Times New Roman" panose="02020603050405020304" pitchFamily="18" charset="0"/>
              </a:rPr>
              <a:t>	</a:t>
            </a:r>
            <a:r>
              <a:rPr lang="en-US" i="1" dirty="0" err="1">
                <a:latin typeface="Times New Roman" panose="02020603050405020304" pitchFamily="18" charset="0"/>
              </a:rPr>
              <a:t>i</a:t>
            </a:r>
            <a:r>
              <a:rPr lang="en-US" i="1" dirty="0">
                <a:latin typeface="Times New Roman" panose="02020603050405020304" pitchFamily="18" charset="0"/>
              </a:rPr>
              <a:t> </a:t>
            </a:r>
            <a:r>
              <a:rPr lang="en-US" dirty="0">
                <a:latin typeface="Times New Roman" panose="02020603050405020304" pitchFamily="18" charset="0"/>
              </a:rPr>
              <a:t>generally represents current</a:t>
            </a:r>
          </a:p>
          <a:p>
            <a:pPr lvl="1"/>
            <a:r>
              <a:rPr lang="en-US" dirty="0">
                <a:latin typeface="Times New Roman" panose="02020603050405020304" pitchFamily="18" charset="0"/>
              </a:rPr>
              <a:t>Complex numbers are critical to understanding alternating current</a:t>
            </a:r>
          </a:p>
          <a:p>
            <a:pPr lvl="1"/>
            <a:r>
              <a:rPr lang="en-US" dirty="0">
                <a:latin typeface="Times New Roman" panose="02020603050405020304" pitchFamily="18" charset="0"/>
              </a:rPr>
              <a:t>Consequently, engineers adopted </a:t>
            </a:r>
            <a:r>
              <a:rPr lang="en-US" i="1" dirty="0">
                <a:latin typeface="Times New Roman" panose="02020603050405020304" pitchFamily="18" charset="0"/>
              </a:rPr>
              <a:t>j</a:t>
            </a:r>
            <a:endParaRPr lang="en-US" dirty="0">
              <a:latin typeface="Times New Roman" panose="02020603050405020304" pitchFamily="18" charset="0"/>
            </a:endParaRPr>
          </a:p>
          <a:p>
            <a:pPr lvl="1"/>
            <a:endParaRPr lang="en-US" dirty="0"/>
          </a:p>
        </p:txBody>
      </p:sp>
      <p:sp>
        <p:nvSpPr>
          <p:cNvPr id="11" name="Footer Placeholder 10"/>
          <p:cNvSpPr>
            <a:spLocks noGrp="1"/>
          </p:cNvSpPr>
          <p:nvPr>
            <p:ph type="ftr" sz="quarter" idx="11"/>
          </p:nvPr>
        </p:nvSpPr>
        <p:spPr/>
        <p:txBody>
          <a:bodyPr/>
          <a:lstStyle/>
          <a:p>
            <a:r>
              <a:rPr lang="en-CA"/>
              <a:t>i versus j</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3</a:t>
            </a:fld>
            <a:endParaRPr lang="en-CA" dirty="0"/>
          </a:p>
        </p:txBody>
      </p:sp>
      <p:pic>
        <p:nvPicPr>
          <p:cNvPr id="4" name="Audio 3">
            <a:hlinkClick r:id="" action="ppaction://media"/>
            <a:extLst>
              <a:ext uri="{FF2B5EF4-FFF2-40B4-BE49-F238E27FC236}">
                <a16:creationId xmlns:a16="http://schemas.microsoft.com/office/drawing/2014/main" id="{BB31E4C8-8A32-481B-9484-681881D7EB9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93258395"/>
      </p:ext>
    </p:extLst>
  </p:cSld>
  <p:clrMapOvr>
    <a:masterClrMapping/>
  </p:clrMapOvr>
  <mc:AlternateContent xmlns:mc="http://schemas.openxmlformats.org/markup-compatibility/2006">
    <mc:Choice xmlns:p14="http://schemas.microsoft.com/office/powerpoint/2010/main" Requires="p14">
      <p:transition spd="slow" p14:dur="2000" advTm="39600"/>
    </mc:Choice>
    <mc:Fallback>
      <p:transition spd="slow" advTm="3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not </a:t>
            </a:r>
            <a:r>
              <a:rPr lang="en-US" i="1" dirty="0"/>
              <a:t>j</a:t>
            </a:r>
            <a:r>
              <a:rPr lang="en-US" dirty="0"/>
              <a:t>?</a:t>
            </a:r>
            <a:endParaRPr lang="en-CA" dirty="0"/>
          </a:p>
        </p:txBody>
      </p:sp>
      <p:sp>
        <p:nvSpPr>
          <p:cNvPr id="3" name="Content Placeholder 2"/>
          <p:cNvSpPr>
            <a:spLocks noGrp="1"/>
          </p:cNvSpPr>
          <p:nvPr>
            <p:ph idx="1"/>
          </p:nvPr>
        </p:nvSpPr>
        <p:spPr/>
        <p:txBody>
          <a:bodyPr/>
          <a:lstStyle/>
          <a:p>
            <a:r>
              <a:rPr lang="en-US" dirty="0"/>
              <a:t>Some mathematicians object to using </a:t>
            </a:r>
            <a:r>
              <a:rPr lang="en-US" i="1" dirty="0">
                <a:latin typeface="Times New Roman" panose="02020603050405020304" pitchFamily="18" charset="0"/>
              </a:rPr>
              <a:t>j</a:t>
            </a:r>
            <a:r>
              <a:rPr lang="en-US" dirty="0"/>
              <a:t> because it is not </a:t>
            </a:r>
            <a:r>
              <a:rPr lang="en-US" i="1" dirty="0" err="1">
                <a:latin typeface="Times New Roman" panose="02020603050405020304" pitchFamily="18" charset="0"/>
              </a:rPr>
              <a:t>i</a:t>
            </a:r>
            <a:endParaRPr lang="en-US" dirty="0">
              <a:latin typeface="Times New Roman" panose="02020603050405020304" pitchFamily="18" charset="0"/>
            </a:endParaRPr>
          </a:p>
          <a:p>
            <a:endParaRPr lang="en-US" dirty="0"/>
          </a:p>
          <a:p>
            <a:r>
              <a:rPr lang="en-US" dirty="0"/>
              <a:t>However, consider this:</a:t>
            </a:r>
          </a:p>
          <a:p>
            <a:pPr lvl="1"/>
            <a:r>
              <a:rPr lang="en-US" dirty="0"/>
              <a:t>Every mathematician accepts a construct called the quaternions</a:t>
            </a:r>
          </a:p>
          <a:p>
            <a:pPr lvl="1"/>
            <a:r>
              <a:rPr lang="en-US" dirty="0"/>
              <a:t>Quaternions have three imaginary units:</a:t>
            </a:r>
          </a:p>
          <a:p>
            <a:pPr lvl="1"/>
            <a:endParaRPr lang="en-US" dirty="0"/>
          </a:p>
          <a:p>
            <a:pPr lvl="1"/>
            <a:endParaRPr lang="en-US" dirty="0"/>
          </a:p>
          <a:p>
            <a:pPr lvl="1"/>
            <a:r>
              <a:rPr lang="en-US" dirty="0"/>
              <a:t>Every quaternion is a real linear combination of </a:t>
            </a:r>
            <a:r>
              <a:rPr lang="en-US" dirty="0">
                <a:latin typeface="Times New Roman" panose="02020603050405020304" pitchFamily="18" charset="0"/>
              </a:rPr>
              <a:t>1, </a:t>
            </a:r>
            <a:r>
              <a:rPr lang="en-US" i="1" dirty="0" err="1">
                <a:latin typeface="Times New Roman" panose="02020603050405020304" pitchFamily="18" charset="0"/>
              </a:rPr>
              <a:t>i</a:t>
            </a:r>
            <a:r>
              <a:rPr lang="en-US" dirty="0">
                <a:latin typeface="Times New Roman" panose="02020603050405020304" pitchFamily="18" charset="0"/>
              </a:rPr>
              <a:t>, </a:t>
            </a:r>
            <a:r>
              <a:rPr lang="en-US" i="1" dirty="0">
                <a:latin typeface="Times New Roman" panose="02020603050405020304" pitchFamily="18" charset="0"/>
              </a:rPr>
              <a:t>j</a:t>
            </a:r>
            <a:r>
              <a:rPr lang="en-US" dirty="0">
                <a:latin typeface="Times New Roman" panose="02020603050405020304" pitchFamily="18" charset="0"/>
              </a:rPr>
              <a:t>, </a:t>
            </a:r>
            <a:r>
              <a:rPr lang="en-US" i="1" dirty="0">
                <a:latin typeface="Times New Roman" panose="02020603050405020304" pitchFamily="18" charset="0"/>
              </a:rPr>
              <a:t>k</a:t>
            </a:r>
            <a:r>
              <a:rPr lang="en-US" dirty="0"/>
              <a:t>:</a:t>
            </a:r>
          </a:p>
          <a:p>
            <a:pPr lvl="2"/>
            <a:r>
              <a:rPr lang="en-US" dirty="0"/>
              <a:t>E.g., </a:t>
            </a:r>
            <a:r>
              <a:rPr lang="en-US" i="1" dirty="0">
                <a:latin typeface="Times New Roman" panose="02020603050405020304" pitchFamily="18" charset="0"/>
              </a:rPr>
              <a:t>q</a:t>
            </a:r>
            <a:r>
              <a:rPr lang="en-US" dirty="0">
                <a:latin typeface="Times New Roman" panose="02020603050405020304" pitchFamily="18" charset="0"/>
              </a:rPr>
              <a:t> = 3.2 – 4.5</a:t>
            </a:r>
            <a:r>
              <a:rPr lang="en-US" i="1" dirty="0">
                <a:latin typeface="Times New Roman" panose="02020603050405020304" pitchFamily="18" charset="0"/>
              </a:rPr>
              <a:t>i</a:t>
            </a:r>
            <a:r>
              <a:rPr lang="en-US" dirty="0">
                <a:latin typeface="Times New Roman" panose="02020603050405020304" pitchFamily="18" charset="0"/>
              </a:rPr>
              <a:t> + 6.1</a:t>
            </a:r>
            <a:r>
              <a:rPr lang="en-US" i="1" dirty="0">
                <a:latin typeface="Times New Roman" panose="02020603050405020304" pitchFamily="18" charset="0"/>
              </a:rPr>
              <a:t>j</a:t>
            </a:r>
            <a:r>
              <a:rPr lang="en-US" dirty="0">
                <a:latin typeface="Times New Roman" panose="02020603050405020304" pitchFamily="18" charset="0"/>
              </a:rPr>
              <a:t> + 9.7</a:t>
            </a:r>
            <a:r>
              <a:rPr lang="en-US" i="1" dirty="0">
                <a:latin typeface="Times New Roman" panose="02020603050405020304" pitchFamily="18" charset="0"/>
              </a:rPr>
              <a:t>k</a:t>
            </a:r>
            <a:endParaRPr lang="en-US" dirty="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a:t>i versus j</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4</a:t>
            </a:fld>
            <a:endParaRPr lang="en-CA" dirty="0"/>
          </a:p>
        </p:txBody>
      </p:sp>
      <p:graphicFrame>
        <p:nvGraphicFramePr>
          <p:cNvPr id="16" name="Object 15">
            <a:extLst>
              <a:ext uri="{FF2B5EF4-FFF2-40B4-BE49-F238E27FC236}">
                <a16:creationId xmlns:a16="http://schemas.microsoft.com/office/drawing/2014/main" id="{A6CE27D3-859D-40BD-B77B-CF555CB2D079}"/>
              </a:ext>
            </a:extLst>
          </p:cNvPr>
          <p:cNvGraphicFramePr>
            <a:graphicFrameLocks noChangeAspect="1"/>
          </p:cNvGraphicFramePr>
          <p:nvPr>
            <p:extLst>
              <p:ext uri="{D42A27DB-BD31-4B8C-83A1-F6EECF244321}">
                <p14:modId xmlns:p14="http://schemas.microsoft.com/office/powerpoint/2010/main" val="3138435265"/>
              </p:ext>
            </p:extLst>
          </p:nvPr>
        </p:nvGraphicFramePr>
        <p:xfrm>
          <a:off x="3429793" y="3634581"/>
          <a:ext cx="2284413" cy="457200"/>
        </p:xfrm>
        <a:graphic>
          <a:graphicData uri="http://schemas.openxmlformats.org/presentationml/2006/ole">
            <mc:AlternateContent xmlns:mc="http://schemas.openxmlformats.org/markup-compatibility/2006">
              <mc:Choice xmlns:v="urn:schemas-microsoft-com:vml" Requires="v">
                <p:oleObj name="Equation" r:id="rId5" imgW="1714320" imgH="342720" progId="Equation.DSMT4">
                  <p:embed/>
                </p:oleObj>
              </mc:Choice>
              <mc:Fallback>
                <p:oleObj name="Equation" r:id="rId5" imgW="1714320" imgH="342720" progId="Equation.DSMT4">
                  <p:embed/>
                  <p:pic>
                    <p:nvPicPr>
                      <p:cNvPr id="27" name="Object 26"/>
                      <p:cNvPicPr>
                        <a:picLocks noChangeAspect="1" noChangeArrowheads="1"/>
                      </p:cNvPicPr>
                      <p:nvPr/>
                    </p:nvPicPr>
                    <p:blipFill>
                      <a:blip r:embed="rId6"/>
                      <a:srcRect/>
                      <a:stretch>
                        <a:fillRect/>
                      </a:stretch>
                    </p:blipFill>
                    <p:spPr bwMode="auto">
                      <a:xfrm>
                        <a:off x="3429793" y="3634581"/>
                        <a:ext cx="2284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a:extLst>
              <a:ext uri="{FF2B5EF4-FFF2-40B4-BE49-F238E27FC236}">
                <a16:creationId xmlns:a16="http://schemas.microsoft.com/office/drawing/2014/main" id="{61CD6C86-5D2A-420C-989C-4BA289E3887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30085876"/>
      </p:ext>
    </p:extLst>
  </p:cSld>
  <p:clrMapOvr>
    <a:masterClrMapping/>
  </p:clrMapOvr>
  <mc:AlternateContent xmlns:mc="http://schemas.openxmlformats.org/markup-compatibility/2006">
    <mc:Choice xmlns:p14="http://schemas.microsoft.com/office/powerpoint/2010/main" Requires="p14">
      <p:transition spd="slow" p14:dur="2000" advTm="75755"/>
    </mc:Choice>
    <mc:Fallback>
      <p:transition spd="slow" advTm="75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Quaternions</a:t>
            </a:r>
            <a:endParaRPr lang="en-CA" dirty="0"/>
          </a:p>
        </p:txBody>
      </p:sp>
      <p:sp>
        <p:nvSpPr>
          <p:cNvPr id="3" name="Content Placeholder 2"/>
          <p:cNvSpPr>
            <a:spLocks noGrp="1"/>
          </p:cNvSpPr>
          <p:nvPr>
            <p:ph idx="1"/>
          </p:nvPr>
        </p:nvSpPr>
        <p:spPr/>
        <p:txBody>
          <a:bodyPr/>
          <a:lstStyle/>
          <a:p>
            <a:r>
              <a:rPr lang="en-US" dirty="0"/>
              <a:t>We can define the sum of two quaternions</a:t>
            </a:r>
            <a:endParaRPr lang="en-US" dirty="0">
              <a:latin typeface="Times New Roman" panose="02020603050405020304" pitchFamily="18" charset="0"/>
            </a:endParaRPr>
          </a:p>
          <a:p>
            <a:pPr lvl="1"/>
            <a:r>
              <a:rPr lang="en-US" dirty="0"/>
              <a:t>E.g., if	</a:t>
            </a:r>
            <a:r>
              <a:rPr lang="en-US" i="1" dirty="0">
                <a:latin typeface="Times New Roman" panose="02020603050405020304" pitchFamily="18" charset="0"/>
              </a:rPr>
              <a:t>q</a:t>
            </a:r>
            <a:r>
              <a:rPr lang="en-US" dirty="0">
                <a:latin typeface="Times New Roman" panose="02020603050405020304" pitchFamily="18" charset="0"/>
              </a:rPr>
              <a:t> = 3.2 – 4.5</a:t>
            </a:r>
            <a:r>
              <a:rPr lang="en-US" i="1" dirty="0">
                <a:latin typeface="Times New Roman" panose="02020603050405020304" pitchFamily="18" charset="0"/>
              </a:rPr>
              <a:t>i</a:t>
            </a:r>
            <a:r>
              <a:rPr lang="en-US" dirty="0">
                <a:latin typeface="Times New Roman" panose="02020603050405020304" pitchFamily="18" charset="0"/>
              </a:rPr>
              <a:t> + 6.1</a:t>
            </a:r>
            <a:r>
              <a:rPr lang="en-US" i="1" dirty="0">
                <a:latin typeface="Times New Roman" panose="02020603050405020304" pitchFamily="18" charset="0"/>
              </a:rPr>
              <a:t>j</a:t>
            </a:r>
            <a:r>
              <a:rPr lang="en-US" dirty="0">
                <a:latin typeface="Times New Roman" panose="02020603050405020304" pitchFamily="18" charset="0"/>
              </a:rPr>
              <a:t> + 9.7</a:t>
            </a:r>
            <a:r>
              <a:rPr lang="en-US" i="1" dirty="0">
                <a:latin typeface="Times New Roman" panose="02020603050405020304" pitchFamily="18" charset="0"/>
              </a:rPr>
              <a:t>k</a:t>
            </a:r>
          </a:p>
          <a:p>
            <a:pPr marL="457200" lvl="1" indent="0">
              <a:buNone/>
            </a:pPr>
            <a:r>
              <a:rPr lang="en-US" dirty="0">
                <a:latin typeface="Times New Roman" panose="02020603050405020304" pitchFamily="18" charset="0"/>
              </a:rPr>
              <a:t>		</a:t>
            </a:r>
            <a:r>
              <a:rPr lang="en-US" i="1" dirty="0">
                <a:latin typeface="Times New Roman" panose="02020603050405020304" pitchFamily="18" charset="0"/>
              </a:rPr>
              <a:t>r</a:t>
            </a:r>
            <a:r>
              <a:rPr lang="en-US" dirty="0">
                <a:latin typeface="Times New Roman" panose="02020603050405020304" pitchFamily="18" charset="0"/>
              </a:rPr>
              <a:t> = 1.7 + 6.4</a:t>
            </a:r>
            <a:r>
              <a:rPr lang="en-US" i="1" dirty="0">
                <a:latin typeface="Times New Roman" panose="02020603050405020304" pitchFamily="18" charset="0"/>
              </a:rPr>
              <a:t>i</a:t>
            </a:r>
            <a:r>
              <a:rPr lang="en-US" dirty="0">
                <a:latin typeface="Times New Roman" panose="02020603050405020304" pitchFamily="18" charset="0"/>
              </a:rPr>
              <a:t> + 9.2</a:t>
            </a:r>
            <a:r>
              <a:rPr lang="en-US" i="1" dirty="0">
                <a:latin typeface="Times New Roman" panose="02020603050405020304" pitchFamily="18" charset="0"/>
              </a:rPr>
              <a:t>j</a:t>
            </a:r>
            <a:r>
              <a:rPr lang="en-US" dirty="0">
                <a:latin typeface="Times New Roman" panose="02020603050405020304" pitchFamily="18" charset="0"/>
              </a:rPr>
              <a:t> – 8.5</a:t>
            </a:r>
            <a:r>
              <a:rPr lang="en-US" i="1" dirty="0">
                <a:latin typeface="Times New Roman" panose="02020603050405020304" pitchFamily="18" charset="0"/>
              </a:rPr>
              <a:t>k</a:t>
            </a:r>
            <a:endParaRPr lang="en-US" dirty="0">
              <a:latin typeface="Times New Roman" panose="02020603050405020304" pitchFamily="18" charset="0"/>
            </a:endParaRPr>
          </a:p>
          <a:p>
            <a:pPr marL="457200" lvl="1" indent="0">
              <a:buNone/>
            </a:pPr>
            <a:r>
              <a:rPr lang="en-US" dirty="0">
                <a:latin typeface="Times New Roman" panose="02020603050405020304" pitchFamily="18" charset="0"/>
              </a:rPr>
              <a:t>     </a:t>
            </a:r>
            <a:r>
              <a:rPr lang="en-US" dirty="0"/>
              <a:t>then</a:t>
            </a:r>
            <a:r>
              <a:rPr lang="en-US" dirty="0">
                <a:latin typeface="Times New Roman" panose="02020603050405020304" pitchFamily="18" charset="0"/>
              </a:rPr>
              <a:t> </a:t>
            </a:r>
            <a:r>
              <a:rPr lang="en-US" i="1" dirty="0">
                <a:latin typeface="Times New Roman" panose="02020603050405020304" pitchFamily="18" charset="0"/>
              </a:rPr>
              <a:t>q</a:t>
            </a:r>
            <a:r>
              <a:rPr lang="en-US" dirty="0">
                <a:latin typeface="Times New Roman" panose="02020603050405020304" pitchFamily="18" charset="0"/>
              </a:rPr>
              <a:t> + </a:t>
            </a:r>
            <a:r>
              <a:rPr lang="en-US" i="1" dirty="0">
                <a:latin typeface="Times New Roman" panose="02020603050405020304" pitchFamily="18" charset="0"/>
              </a:rPr>
              <a:t>r</a:t>
            </a:r>
            <a:r>
              <a:rPr lang="en-US" dirty="0">
                <a:latin typeface="Times New Roman" panose="02020603050405020304" pitchFamily="18" charset="0"/>
              </a:rPr>
              <a:t> =  4.9 + 1.9</a:t>
            </a:r>
            <a:r>
              <a:rPr lang="en-US" i="1" dirty="0">
                <a:latin typeface="Times New Roman" panose="02020603050405020304" pitchFamily="18" charset="0"/>
              </a:rPr>
              <a:t>i</a:t>
            </a:r>
            <a:r>
              <a:rPr lang="en-US" dirty="0">
                <a:latin typeface="Times New Roman" panose="02020603050405020304" pitchFamily="18" charset="0"/>
              </a:rPr>
              <a:t> + 15.3</a:t>
            </a:r>
            <a:r>
              <a:rPr lang="en-US" i="1" dirty="0">
                <a:latin typeface="Times New Roman" panose="02020603050405020304" pitchFamily="18" charset="0"/>
              </a:rPr>
              <a:t>j</a:t>
            </a:r>
            <a:r>
              <a:rPr lang="en-US" dirty="0">
                <a:latin typeface="Times New Roman" panose="02020603050405020304" pitchFamily="18" charset="0"/>
              </a:rPr>
              <a:t> + 1.2</a:t>
            </a:r>
            <a:r>
              <a:rPr lang="en-US" i="1" dirty="0">
                <a:latin typeface="Times New Roman" panose="02020603050405020304" pitchFamily="18" charset="0"/>
              </a:rPr>
              <a:t>k</a:t>
            </a:r>
            <a:endParaRPr lang="en-US" dirty="0">
              <a:latin typeface="Times New Roman" panose="02020603050405020304" pitchFamily="18" charset="0"/>
            </a:endParaRPr>
          </a:p>
          <a:p>
            <a:endParaRPr lang="en-US" dirty="0"/>
          </a:p>
          <a:p>
            <a:r>
              <a:rPr lang="en-US" dirty="0"/>
              <a:t>Multiplication is more difficult</a:t>
            </a:r>
          </a:p>
          <a:p>
            <a:pPr lvl="1"/>
            <a:r>
              <a:rPr lang="en-US" dirty="0"/>
              <a:t>Suppose we define         </a:t>
            </a:r>
            <a:r>
              <a:rPr lang="en-US" i="1" dirty="0" err="1">
                <a:latin typeface="Times New Roman" panose="02020603050405020304" pitchFamily="18" charset="0"/>
              </a:rPr>
              <a:t>ij</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k</a:t>
            </a:r>
          </a:p>
          <a:p>
            <a:pPr marL="457200" lvl="1" indent="0">
              <a:buNone/>
            </a:pPr>
            <a:r>
              <a:rPr lang="en-US" i="1" dirty="0">
                <a:latin typeface="Times New Roman" panose="02020603050405020304" pitchFamily="18" charset="0"/>
              </a:rPr>
              <a:t>			         </a:t>
            </a:r>
            <a:r>
              <a:rPr lang="en-US" i="1" dirty="0" err="1">
                <a:latin typeface="Times New Roman" panose="02020603050405020304" pitchFamily="18" charset="0"/>
              </a:rPr>
              <a:t>jk</a:t>
            </a:r>
            <a:r>
              <a:rPr lang="en-US" i="1" dirty="0">
                <a:latin typeface="Times New Roman" panose="02020603050405020304" pitchFamily="18" charset="0"/>
              </a:rPr>
              <a:t>	</a:t>
            </a:r>
            <a:r>
              <a:rPr lang="en-US" dirty="0">
                <a:latin typeface="Times New Roman" panose="02020603050405020304" pitchFamily="18" charset="0"/>
              </a:rPr>
              <a:t>= </a:t>
            </a:r>
            <a:r>
              <a:rPr lang="en-US" i="1" dirty="0" err="1">
                <a:latin typeface="Times New Roman" panose="02020603050405020304" pitchFamily="18" charset="0"/>
              </a:rPr>
              <a:t>i</a:t>
            </a:r>
            <a:endParaRPr lang="en-US" i="1" dirty="0">
              <a:latin typeface="Times New Roman" panose="02020603050405020304" pitchFamily="18" charset="0"/>
            </a:endParaRPr>
          </a:p>
          <a:p>
            <a:pPr marL="457200" lvl="1" indent="0">
              <a:buNone/>
            </a:pPr>
            <a:r>
              <a:rPr lang="en-US" i="1" dirty="0">
                <a:latin typeface="Times New Roman" panose="02020603050405020304" pitchFamily="18" charset="0"/>
              </a:rPr>
              <a:t>			          ki	= j</a:t>
            </a:r>
            <a:endParaRPr lang="en-US" dirty="0">
              <a:latin typeface="Times New Roman" panose="02020603050405020304" pitchFamily="18" charset="0"/>
            </a:endParaRPr>
          </a:p>
          <a:p>
            <a:pPr lvl="1"/>
            <a:r>
              <a:rPr lang="en-US" dirty="0"/>
              <a:t>Thus, 		</a:t>
            </a:r>
            <a:r>
              <a:rPr lang="en-US" dirty="0">
                <a:latin typeface="Times New Roman" panose="02020603050405020304" pitchFamily="18" charset="0"/>
              </a:rPr>
              <a:t>         </a:t>
            </a:r>
            <a:r>
              <a:rPr lang="en-US" i="1" dirty="0" err="1">
                <a:latin typeface="Times New Roman" panose="02020603050405020304" pitchFamily="18" charset="0"/>
              </a:rPr>
              <a:t>iij</a:t>
            </a:r>
            <a:r>
              <a:rPr lang="en-US" dirty="0">
                <a:latin typeface="Times New Roman" panose="02020603050405020304" pitchFamily="18" charset="0"/>
              </a:rPr>
              <a:t> 	= –</a:t>
            </a:r>
            <a:r>
              <a:rPr lang="en-US" i="1" dirty="0">
                <a:latin typeface="Times New Roman" panose="02020603050405020304" pitchFamily="18" charset="0"/>
              </a:rPr>
              <a:t>j</a:t>
            </a:r>
            <a:r>
              <a:rPr lang="en-US" dirty="0">
                <a:latin typeface="Times New Roman" panose="02020603050405020304" pitchFamily="18" charset="0"/>
              </a:rPr>
              <a:t> = </a:t>
            </a:r>
            <a:r>
              <a:rPr lang="en-US" i="1" dirty="0" err="1">
                <a:latin typeface="Times New Roman" panose="02020603050405020304" pitchFamily="18" charset="0"/>
              </a:rPr>
              <a:t>ik</a:t>
            </a:r>
            <a:endParaRPr lang="en-US" i="1" dirty="0">
              <a:latin typeface="Times New Roman" panose="02020603050405020304" pitchFamily="18" charset="0"/>
            </a:endParaRPr>
          </a:p>
          <a:p>
            <a:pPr marL="457200" lvl="1" indent="0">
              <a:buNone/>
            </a:pPr>
            <a:r>
              <a:rPr lang="en-US" i="1" dirty="0">
                <a:latin typeface="Times New Roman" panose="02020603050405020304" pitchFamily="18" charset="0"/>
              </a:rPr>
              <a:t>			        </a:t>
            </a:r>
            <a:r>
              <a:rPr lang="en-US" i="1" dirty="0" err="1">
                <a:latin typeface="Times New Roman" panose="02020603050405020304" pitchFamily="18" charset="0"/>
              </a:rPr>
              <a:t>jjk</a:t>
            </a:r>
            <a:r>
              <a:rPr lang="en-US" dirty="0">
                <a:latin typeface="Times New Roman" panose="02020603050405020304" pitchFamily="18" charset="0"/>
              </a:rPr>
              <a:t> 	= –</a:t>
            </a:r>
            <a:r>
              <a:rPr lang="en-US" i="1" dirty="0">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ji</a:t>
            </a:r>
          </a:p>
          <a:p>
            <a:pPr marL="457200" lvl="1" indent="0">
              <a:buNone/>
            </a:pPr>
            <a:r>
              <a:rPr lang="en-US" i="1" dirty="0">
                <a:latin typeface="Times New Roman" panose="02020603050405020304" pitchFamily="18" charset="0"/>
              </a:rPr>
              <a:t>			        </a:t>
            </a:r>
            <a:r>
              <a:rPr lang="en-US" i="1" dirty="0" err="1">
                <a:latin typeface="Times New Roman" panose="02020603050405020304" pitchFamily="18" charset="0"/>
              </a:rPr>
              <a:t>kki</a:t>
            </a:r>
            <a:r>
              <a:rPr lang="en-US" i="1" dirty="0">
                <a:latin typeface="Times New Roman" panose="02020603050405020304" pitchFamily="18" charset="0"/>
              </a:rPr>
              <a:t> 	</a:t>
            </a:r>
            <a:r>
              <a:rPr lang="en-US" dirty="0">
                <a:latin typeface="Times New Roman" panose="02020603050405020304" pitchFamily="18" charset="0"/>
              </a:rPr>
              <a:t>= –</a:t>
            </a:r>
            <a:r>
              <a:rPr lang="en-US" i="1" dirty="0" err="1">
                <a:latin typeface="Times New Roman" panose="02020603050405020304" pitchFamily="18" charset="0"/>
              </a:rPr>
              <a:t>i</a:t>
            </a:r>
            <a:r>
              <a:rPr lang="en-US" i="1" dirty="0">
                <a:latin typeface="Times New Roman" panose="02020603050405020304" pitchFamily="18" charset="0"/>
              </a:rPr>
              <a:t> = </a:t>
            </a:r>
            <a:r>
              <a:rPr lang="en-US" i="1" dirty="0" err="1">
                <a:latin typeface="Times New Roman" panose="02020603050405020304" pitchFamily="18" charset="0"/>
              </a:rPr>
              <a:t>kj</a:t>
            </a:r>
            <a:endParaRPr lang="en-US" dirty="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a:t>i versus j</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5</a:t>
            </a:fld>
            <a:endParaRPr lang="en-CA" dirty="0"/>
          </a:p>
        </p:txBody>
      </p:sp>
      <p:pic>
        <p:nvPicPr>
          <p:cNvPr id="5" name="Audio 4">
            <a:hlinkClick r:id="" action="ppaction://media"/>
            <a:extLst>
              <a:ext uri="{FF2B5EF4-FFF2-40B4-BE49-F238E27FC236}">
                <a16:creationId xmlns:a16="http://schemas.microsoft.com/office/drawing/2014/main" id="{B8C97A1A-C01E-4DE9-AC36-7FC3515D9F1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82406599"/>
      </p:ext>
    </p:extLst>
  </p:cSld>
  <p:clrMapOvr>
    <a:masterClrMapping/>
  </p:clrMapOvr>
  <mc:AlternateContent xmlns:mc="http://schemas.openxmlformats.org/markup-compatibility/2006">
    <mc:Choice xmlns:p14="http://schemas.microsoft.com/office/powerpoint/2010/main" Requires="p14">
      <p:transition spd="slow" p14:dur="2000" advTm="102830"/>
    </mc:Choice>
    <mc:Fallback>
      <p:transition spd="slow" advTm="102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Quaternion are not commutative</a:t>
            </a:r>
            <a:endParaRPr lang="en-CA" dirty="0"/>
          </a:p>
        </p:txBody>
      </p:sp>
      <p:sp>
        <p:nvSpPr>
          <p:cNvPr id="3" name="Content Placeholder 2"/>
          <p:cNvSpPr>
            <a:spLocks noGrp="1"/>
          </p:cNvSpPr>
          <p:nvPr>
            <p:ph idx="1"/>
          </p:nvPr>
        </p:nvSpPr>
        <p:spPr/>
        <p:txBody>
          <a:bodyPr/>
          <a:lstStyle/>
          <a:p>
            <a:r>
              <a:rPr lang="en-US" dirty="0"/>
              <a:t>For quaternions to work, we lose commutativity</a:t>
            </a:r>
          </a:p>
          <a:p>
            <a:pPr lvl="1"/>
            <a:r>
              <a:rPr lang="en-US" dirty="0">
                <a:latin typeface="Times New Roman" panose="02020603050405020304" pitchFamily="18" charset="0"/>
              </a:rPr>
              <a:t>Quaternions are </a:t>
            </a:r>
            <a:r>
              <a:rPr lang="en-US" b="1" u="sng" dirty="0">
                <a:latin typeface="Times New Roman" panose="02020603050405020304" pitchFamily="18" charset="0"/>
              </a:rPr>
              <a:t>not</a:t>
            </a:r>
            <a:r>
              <a:rPr lang="en-US" dirty="0">
                <a:latin typeface="Times New Roman" panose="02020603050405020304" pitchFamily="18" charset="0"/>
              </a:rPr>
              <a:t> a field:  </a:t>
            </a:r>
            <a:r>
              <a:rPr lang="en-US" i="1" dirty="0" err="1">
                <a:latin typeface="Times New Roman" panose="02020603050405020304" pitchFamily="18" charset="0"/>
              </a:rPr>
              <a:t>qr</a:t>
            </a:r>
            <a:r>
              <a:rPr lang="en-US" i="1" dirty="0">
                <a:latin typeface="Times New Roman" panose="02020603050405020304" pitchFamily="18" charset="0"/>
              </a:rPr>
              <a:t> ≠ </a:t>
            </a:r>
            <a:r>
              <a:rPr lang="en-US" i="1" dirty="0" err="1">
                <a:latin typeface="Times New Roman" panose="02020603050405020304" pitchFamily="18" charset="0"/>
              </a:rPr>
              <a:t>rq</a:t>
            </a:r>
            <a:r>
              <a:rPr lang="en-US" dirty="0">
                <a:latin typeface="Times New Roman" panose="02020603050405020304" pitchFamily="18" charset="0"/>
              </a:rPr>
              <a:t> in general…</a:t>
            </a:r>
          </a:p>
          <a:p>
            <a:pPr marL="457200" lvl="1" indent="0">
              <a:buNone/>
            </a:pPr>
            <a:endParaRPr lang="en-US" dirty="0"/>
          </a:p>
          <a:p>
            <a:r>
              <a:rPr lang="en-US" dirty="0"/>
              <a:t>Quaternions were discovered around the same time as vectors</a:t>
            </a:r>
          </a:p>
          <a:p>
            <a:pPr lvl="1"/>
            <a:r>
              <a:rPr lang="en-US" dirty="0"/>
              <a:t>There was a debate as to whether we should use</a:t>
            </a:r>
            <a:br>
              <a:rPr lang="en-US" dirty="0"/>
            </a:br>
            <a:r>
              <a:rPr lang="en-US" dirty="0"/>
              <a:t>vectors or quaternions</a:t>
            </a:r>
          </a:p>
          <a:p>
            <a:pPr lvl="2"/>
            <a:r>
              <a:rPr lang="en-US" dirty="0"/>
              <a:t>Hint: vectors won out—this is not a course in quaternions</a:t>
            </a:r>
          </a:p>
        </p:txBody>
      </p:sp>
      <p:sp>
        <p:nvSpPr>
          <p:cNvPr id="11" name="Footer Placeholder 10"/>
          <p:cNvSpPr>
            <a:spLocks noGrp="1"/>
          </p:cNvSpPr>
          <p:nvPr>
            <p:ph type="ftr" sz="quarter" idx="11"/>
          </p:nvPr>
        </p:nvSpPr>
        <p:spPr/>
        <p:txBody>
          <a:bodyPr/>
          <a:lstStyle/>
          <a:p>
            <a:r>
              <a:rPr lang="en-CA"/>
              <a:t>i versus j</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6</a:t>
            </a:fld>
            <a:endParaRPr lang="en-CA" dirty="0"/>
          </a:p>
        </p:txBody>
      </p:sp>
      <p:pic>
        <p:nvPicPr>
          <p:cNvPr id="4" name="Audio 3">
            <a:hlinkClick r:id="" action="ppaction://media"/>
            <a:extLst>
              <a:ext uri="{FF2B5EF4-FFF2-40B4-BE49-F238E27FC236}">
                <a16:creationId xmlns:a16="http://schemas.microsoft.com/office/drawing/2014/main" id="{17E90426-6C10-4347-B4B7-CD2AB48D5C3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21729560"/>
      </p:ext>
    </p:extLst>
  </p:cSld>
  <p:clrMapOvr>
    <a:masterClrMapping/>
  </p:clrMapOvr>
  <mc:AlternateContent xmlns:mc="http://schemas.openxmlformats.org/markup-compatibility/2006">
    <mc:Choice xmlns:p14="http://schemas.microsoft.com/office/powerpoint/2010/main" Requires="p14">
      <p:transition spd="slow" p14:dur="2000" advTm="63703"/>
    </mc:Choice>
    <mc:Fallback>
      <p:transition spd="slow" advTm="63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Sub-fields of the </a:t>
            </a:r>
            <a:r>
              <a:rPr lang="en-US" dirty="0" err="1"/>
              <a:t>quationerions</a:t>
            </a:r>
            <a:endParaRPr lang="en-CA" dirty="0"/>
          </a:p>
        </p:txBody>
      </p:sp>
      <p:sp>
        <p:nvSpPr>
          <p:cNvPr id="3" name="Content Placeholder 2"/>
          <p:cNvSpPr>
            <a:spLocks noGrp="1"/>
          </p:cNvSpPr>
          <p:nvPr>
            <p:ph idx="1"/>
          </p:nvPr>
        </p:nvSpPr>
        <p:spPr/>
        <p:txBody>
          <a:bodyPr/>
          <a:lstStyle/>
          <a:p>
            <a:r>
              <a:rPr lang="en-US" dirty="0"/>
              <a:t>So, the quaternions are not commutative</a:t>
            </a:r>
          </a:p>
          <a:p>
            <a:pPr lvl="1"/>
            <a:r>
              <a:rPr lang="en-US" dirty="0"/>
              <a:t>However, all quaternions of the form </a:t>
            </a:r>
            <a:r>
              <a:rPr lang="en-US" i="1" dirty="0">
                <a:latin typeface="Symbol" panose="05050102010706020507" pitchFamily="18" charset="2"/>
              </a:rPr>
              <a:t>a</a:t>
            </a:r>
            <a:r>
              <a:rPr lang="en-US" dirty="0">
                <a:latin typeface="Times New Roman" panose="02020603050405020304" pitchFamily="18" charset="0"/>
              </a:rPr>
              <a:t> + </a:t>
            </a:r>
            <a:r>
              <a:rPr lang="en-US" i="1" dirty="0">
                <a:latin typeface="Symbol" panose="05050102010706020507" pitchFamily="18" charset="2"/>
              </a:rPr>
              <a:t>b </a:t>
            </a:r>
            <a:r>
              <a:rPr lang="en-US" i="1" dirty="0" err="1">
                <a:latin typeface="Times New Roman" panose="02020603050405020304" pitchFamily="18" charset="0"/>
              </a:rPr>
              <a:t>i</a:t>
            </a:r>
            <a:r>
              <a:rPr lang="en-US" dirty="0"/>
              <a:t> are a subset that happen to behave like a field</a:t>
            </a:r>
          </a:p>
          <a:p>
            <a:pPr lvl="1"/>
            <a:r>
              <a:rPr lang="en-US" dirty="0"/>
              <a:t>Similarly, all quaternions of the form </a:t>
            </a:r>
            <a:r>
              <a:rPr lang="en-US" i="1" dirty="0">
                <a:latin typeface="Symbol" panose="05050102010706020507" pitchFamily="18" charset="2"/>
              </a:rPr>
              <a:t>a</a:t>
            </a:r>
            <a:r>
              <a:rPr lang="en-US" dirty="0">
                <a:latin typeface="Times New Roman" panose="02020603050405020304" pitchFamily="18" charset="0"/>
              </a:rPr>
              <a:t> + </a:t>
            </a:r>
            <a:r>
              <a:rPr lang="en-US" i="1" dirty="0">
                <a:latin typeface="Symbol" panose="05050102010706020507" pitchFamily="18" charset="2"/>
              </a:rPr>
              <a:t>g </a:t>
            </a:r>
            <a:r>
              <a:rPr lang="en-US" i="1" dirty="0">
                <a:latin typeface="Times New Roman" panose="02020603050405020304" pitchFamily="18" charset="0"/>
              </a:rPr>
              <a:t>j</a:t>
            </a:r>
            <a:r>
              <a:rPr lang="en-US" dirty="0"/>
              <a:t> are also a subset that happen to behave like a field</a:t>
            </a:r>
          </a:p>
          <a:p>
            <a:pPr lvl="1"/>
            <a:endParaRPr lang="en-US" dirty="0"/>
          </a:p>
          <a:p>
            <a:r>
              <a:rPr lang="en-US" dirty="0"/>
              <a:t>Between these two sub-fields,</a:t>
            </a:r>
            <a:br>
              <a:rPr lang="en-US" dirty="0"/>
            </a:br>
            <a:r>
              <a:rPr lang="en-US" dirty="0"/>
              <a:t>	for all intents and purposes, we can treat </a:t>
            </a:r>
            <a:br>
              <a:rPr lang="en-US" dirty="0"/>
            </a:br>
            <a:r>
              <a:rPr lang="en-US" dirty="0"/>
              <a:t>	</a:t>
            </a:r>
            <a:r>
              <a:rPr lang="en-US" i="1" dirty="0">
                <a:latin typeface="Symbol" panose="05050102010706020507" pitchFamily="18" charset="2"/>
              </a:rPr>
              <a:t> a</a:t>
            </a:r>
            <a:r>
              <a:rPr lang="en-US" dirty="0">
                <a:latin typeface="Times New Roman" panose="02020603050405020304" pitchFamily="18" charset="0"/>
              </a:rPr>
              <a:t> + </a:t>
            </a:r>
            <a:r>
              <a:rPr lang="en-US" i="1" dirty="0">
                <a:latin typeface="Symbol" panose="05050102010706020507" pitchFamily="18" charset="2"/>
              </a:rPr>
              <a:t>b </a:t>
            </a:r>
            <a:r>
              <a:rPr lang="en-US" i="1" dirty="0" err="1">
                <a:latin typeface="Times New Roman" panose="02020603050405020304" pitchFamily="18" charset="0"/>
              </a:rPr>
              <a:t>i</a:t>
            </a:r>
            <a:r>
              <a:rPr lang="en-US" dirty="0"/>
              <a:t> and </a:t>
            </a:r>
            <a:r>
              <a:rPr lang="en-US" i="1" dirty="0">
                <a:latin typeface="Symbol" panose="05050102010706020507" pitchFamily="18" charset="2"/>
              </a:rPr>
              <a:t>a</a:t>
            </a:r>
            <a:r>
              <a:rPr lang="en-US" dirty="0">
                <a:latin typeface="Times New Roman" panose="02020603050405020304" pitchFamily="18" charset="0"/>
              </a:rPr>
              <a:t> + </a:t>
            </a:r>
            <a:r>
              <a:rPr lang="en-US" i="1" dirty="0">
                <a:latin typeface="Symbol" panose="05050102010706020507" pitchFamily="18" charset="2"/>
              </a:rPr>
              <a:t>b </a:t>
            </a:r>
            <a:r>
              <a:rPr lang="en-US" i="1" dirty="0">
                <a:latin typeface="Times New Roman" panose="02020603050405020304" pitchFamily="18" charset="0"/>
              </a:rPr>
              <a:t>j</a:t>
            </a:r>
            <a:r>
              <a:rPr lang="en-US" dirty="0"/>
              <a:t> as being equivalent</a:t>
            </a:r>
          </a:p>
          <a:p>
            <a:pPr lvl="1"/>
            <a:endParaRPr lang="en-US" dirty="0"/>
          </a:p>
          <a:p>
            <a:pPr lvl="1"/>
            <a:r>
              <a:rPr lang="en-US" dirty="0"/>
              <a:t>Consequently, you can just tell such a mathematician that</a:t>
            </a:r>
          </a:p>
          <a:p>
            <a:pPr marL="457200" lvl="1" indent="0">
              <a:buNone/>
            </a:pPr>
            <a:r>
              <a:rPr lang="en-US" dirty="0"/>
              <a:t>	“The complex numbers with </a:t>
            </a:r>
            <a:r>
              <a:rPr lang="en-US" i="1" dirty="0" err="1"/>
              <a:t>i</a:t>
            </a:r>
            <a:r>
              <a:rPr lang="en-US" i="1" dirty="0"/>
              <a:t> </a:t>
            </a:r>
            <a:r>
              <a:rPr lang="en-US" dirty="0"/>
              <a:t>and the complex numbers </a:t>
            </a:r>
            <a:br>
              <a:rPr lang="en-US" dirty="0"/>
            </a:br>
            <a:r>
              <a:rPr lang="en-US" dirty="0"/>
              <a:t>	  with </a:t>
            </a:r>
            <a:r>
              <a:rPr lang="en-US" i="1" dirty="0"/>
              <a:t>j</a:t>
            </a:r>
            <a:r>
              <a:rPr lang="en-US" dirty="0"/>
              <a:t> are just two isometrically isomorphic sub-fields of</a:t>
            </a:r>
            <a:br>
              <a:rPr lang="en-US" dirty="0"/>
            </a:br>
            <a:r>
              <a:rPr lang="en-US" dirty="0"/>
              <a:t>	  the quaternions.”</a:t>
            </a:r>
          </a:p>
          <a:p>
            <a:pPr lvl="1"/>
            <a:endParaRPr lang="en-US" dirty="0"/>
          </a:p>
        </p:txBody>
      </p:sp>
      <p:sp>
        <p:nvSpPr>
          <p:cNvPr id="11" name="Footer Placeholder 10"/>
          <p:cNvSpPr>
            <a:spLocks noGrp="1"/>
          </p:cNvSpPr>
          <p:nvPr>
            <p:ph type="ftr" sz="quarter" idx="11"/>
          </p:nvPr>
        </p:nvSpPr>
        <p:spPr/>
        <p:txBody>
          <a:bodyPr/>
          <a:lstStyle/>
          <a:p>
            <a:r>
              <a:rPr lang="en-CA"/>
              <a:t>i versus j</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7</a:t>
            </a:fld>
            <a:endParaRPr lang="en-CA" dirty="0"/>
          </a:p>
        </p:txBody>
      </p:sp>
      <p:pic>
        <p:nvPicPr>
          <p:cNvPr id="4" name="Audio 3">
            <a:hlinkClick r:id="" action="ppaction://media"/>
            <a:extLst>
              <a:ext uri="{FF2B5EF4-FFF2-40B4-BE49-F238E27FC236}">
                <a16:creationId xmlns:a16="http://schemas.microsoft.com/office/drawing/2014/main" id="{09873738-98AA-4B3A-83A1-0FA3F7E0EAB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89440037"/>
      </p:ext>
    </p:extLst>
  </p:cSld>
  <p:clrMapOvr>
    <a:masterClrMapping/>
  </p:clrMapOvr>
  <mc:AlternateContent xmlns:mc="http://schemas.openxmlformats.org/markup-compatibility/2006">
    <mc:Choice xmlns:p14="http://schemas.microsoft.com/office/powerpoint/2010/main" Requires="p14">
      <p:transition spd="slow" p14:dur="2000" advTm="76452"/>
    </mc:Choice>
    <mc:Fallback>
      <p:transition spd="slow" advTm="76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of quaternions</a:t>
            </a:r>
            <a:endParaRPr lang="en-CA" dirty="0"/>
          </a:p>
        </p:txBody>
      </p:sp>
      <p:sp>
        <p:nvSpPr>
          <p:cNvPr id="3" name="Content Placeholder 2"/>
          <p:cNvSpPr>
            <a:spLocks noGrp="1"/>
          </p:cNvSpPr>
          <p:nvPr>
            <p:ph idx="1"/>
          </p:nvPr>
        </p:nvSpPr>
        <p:spPr/>
        <p:txBody>
          <a:bodyPr/>
          <a:lstStyle/>
          <a:p>
            <a:r>
              <a:rPr lang="en-US" dirty="0"/>
              <a:t>Interestingly enough,</a:t>
            </a:r>
          </a:p>
          <a:p>
            <a:pPr marL="0" indent="0">
              <a:buNone/>
            </a:pPr>
            <a:r>
              <a:rPr lang="en-US" dirty="0"/>
              <a:t>	    there are still applications of quaternions in graphics</a:t>
            </a:r>
          </a:p>
          <a:p>
            <a:pPr lvl="1"/>
            <a:r>
              <a:rPr lang="en-US" dirty="0"/>
              <a:t>Consider the imaginary quaternions:</a:t>
            </a:r>
          </a:p>
          <a:p>
            <a:pPr marL="457200" lvl="1" indent="0" algn="ctr">
              <a:buNone/>
            </a:pPr>
            <a:r>
              <a:rPr lang="en-US" i="1" dirty="0">
                <a:latin typeface="Symbol" panose="05050102010706020507" pitchFamily="18" charset="2"/>
              </a:rPr>
              <a:t>b </a:t>
            </a:r>
            <a:r>
              <a:rPr lang="en-US" i="1" dirty="0" err="1">
                <a:latin typeface="Times New Roman" panose="02020603050405020304" pitchFamily="18" charset="0"/>
              </a:rPr>
              <a:t>i</a:t>
            </a:r>
            <a:r>
              <a:rPr lang="en-US" dirty="0">
                <a:latin typeface="Times New Roman" panose="02020603050405020304" pitchFamily="18" charset="0"/>
              </a:rPr>
              <a:t>+ </a:t>
            </a:r>
            <a:r>
              <a:rPr lang="en-US" i="1" dirty="0">
                <a:latin typeface="Symbol" panose="05050102010706020507" pitchFamily="18" charset="2"/>
              </a:rPr>
              <a:t>g </a:t>
            </a:r>
            <a:r>
              <a:rPr lang="en-US" i="1" dirty="0">
                <a:latin typeface="Times New Roman" panose="02020603050405020304" pitchFamily="18" charset="0"/>
              </a:rPr>
              <a:t>j</a:t>
            </a:r>
            <a:r>
              <a:rPr lang="en-US" dirty="0">
                <a:latin typeface="Times New Roman" panose="02020603050405020304" pitchFamily="18" charset="0"/>
              </a:rPr>
              <a:t> + </a:t>
            </a:r>
            <a:r>
              <a:rPr lang="en-US" i="1" dirty="0">
                <a:latin typeface="Symbol" panose="05050102010706020507" pitchFamily="18" charset="2"/>
              </a:rPr>
              <a:t>d </a:t>
            </a:r>
            <a:r>
              <a:rPr lang="en-US" i="1" dirty="0">
                <a:latin typeface="Times New Roman" panose="02020603050405020304" pitchFamily="18" charset="0"/>
              </a:rPr>
              <a:t>k</a:t>
            </a:r>
            <a:endParaRPr lang="en-US" dirty="0"/>
          </a:p>
          <a:p>
            <a:pPr lvl="1"/>
            <a:r>
              <a:rPr lang="en-US" dirty="0"/>
              <a:t>Quaternion multiplication can be used to approximate rotations in 3-space when the coordinate </a:t>
            </a:r>
            <a:r>
              <a:rPr lang="en-US" dirty="0">
                <a:latin typeface="Times New Roman" panose="02020603050405020304" pitchFamily="18" charset="0"/>
              </a:rPr>
              <a:t>(</a:t>
            </a:r>
            <a:r>
              <a:rPr lang="en-US" i="1" dirty="0">
                <a:latin typeface="Symbol" panose="05050102010706020507" pitchFamily="18" charset="2"/>
              </a:rPr>
              <a:t>b</a:t>
            </a:r>
            <a:r>
              <a:rPr lang="en-US" dirty="0">
                <a:latin typeface="Times New Roman" panose="02020603050405020304" pitchFamily="18" charset="0"/>
              </a:rPr>
              <a:t>, </a:t>
            </a:r>
            <a:r>
              <a:rPr lang="en-US" i="1" dirty="0">
                <a:latin typeface="Symbol" panose="05050102010706020507" pitchFamily="18" charset="2"/>
              </a:rPr>
              <a:t>g</a:t>
            </a:r>
            <a:r>
              <a:rPr lang="en-US" dirty="0">
                <a:latin typeface="Symbol" panose="05050102010706020507" pitchFamily="18" charset="2"/>
              </a:rPr>
              <a:t>,</a:t>
            </a:r>
            <a:r>
              <a:rPr lang="en-US" dirty="0">
                <a:latin typeface="Times New Roman" panose="02020603050405020304" pitchFamily="18" charset="0"/>
              </a:rPr>
              <a:t> </a:t>
            </a:r>
            <a:r>
              <a:rPr lang="en-US" i="1" dirty="0">
                <a:latin typeface="Symbol" panose="05050102010706020507" pitchFamily="18" charset="2"/>
              </a:rPr>
              <a:t>d </a:t>
            </a:r>
            <a:r>
              <a:rPr lang="en-US" dirty="0">
                <a:latin typeface="Times New Roman" panose="02020603050405020304" pitchFamily="18" charset="0"/>
              </a:rPr>
              <a:t>)</a:t>
            </a:r>
            <a:r>
              <a:rPr lang="en-US" dirty="0"/>
              <a:t> is represented by the imaginary quaternion </a:t>
            </a:r>
            <a:r>
              <a:rPr lang="en-US" i="1" dirty="0">
                <a:latin typeface="Symbol" panose="05050102010706020507" pitchFamily="18" charset="2"/>
              </a:rPr>
              <a:t>b </a:t>
            </a:r>
            <a:r>
              <a:rPr lang="en-US" i="1" dirty="0" err="1">
                <a:latin typeface="Times New Roman" panose="02020603050405020304" pitchFamily="18" charset="0"/>
              </a:rPr>
              <a:t>i</a:t>
            </a:r>
            <a:r>
              <a:rPr lang="en-US" dirty="0">
                <a:latin typeface="Times New Roman" panose="02020603050405020304" pitchFamily="18" charset="0"/>
              </a:rPr>
              <a:t>+ </a:t>
            </a:r>
            <a:r>
              <a:rPr lang="en-US" i="1" dirty="0">
                <a:latin typeface="Symbol" panose="05050102010706020507" pitchFamily="18" charset="2"/>
              </a:rPr>
              <a:t>g </a:t>
            </a:r>
            <a:r>
              <a:rPr lang="en-US" i="1" dirty="0">
                <a:latin typeface="Times New Roman" panose="02020603050405020304" pitchFamily="18" charset="0"/>
              </a:rPr>
              <a:t>j</a:t>
            </a:r>
            <a:r>
              <a:rPr lang="en-US" dirty="0">
                <a:latin typeface="Times New Roman" panose="02020603050405020304" pitchFamily="18" charset="0"/>
              </a:rPr>
              <a:t> + </a:t>
            </a:r>
            <a:r>
              <a:rPr lang="en-US" i="1" dirty="0">
                <a:latin typeface="Symbol" panose="05050102010706020507" pitchFamily="18" charset="2"/>
              </a:rPr>
              <a:t>d </a:t>
            </a:r>
            <a:r>
              <a:rPr lang="en-US" i="1" dirty="0">
                <a:latin typeface="Times New Roman" panose="02020603050405020304" pitchFamily="18" charset="0"/>
              </a:rPr>
              <a:t>k</a:t>
            </a:r>
          </a:p>
          <a:p>
            <a:pPr lvl="2"/>
            <a:r>
              <a:rPr lang="en-US" dirty="0"/>
              <a:t>Matrices—which we will see in this course—allow us to define rotations, but these are subject to Gimbal lock</a:t>
            </a:r>
          </a:p>
          <a:p>
            <a:pPr lvl="2"/>
            <a:r>
              <a:rPr lang="en-US" dirty="0"/>
              <a:t>Quaternions require less memory and less computation for the same result</a:t>
            </a:r>
          </a:p>
          <a:p>
            <a:pPr marL="457200" lvl="1" indent="0" algn="ctr">
              <a:buNone/>
            </a:pPr>
            <a:endParaRPr lang="en-US" dirty="0"/>
          </a:p>
          <a:p>
            <a:pPr marL="457200" lvl="1" indent="0" algn="ctr">
              <a:buNone/>
            </a:pPr>
            <a:endParaRPr lang="en-US" dirty="0"/>
          </a:p>
        </p:txBody>
      </p:sp>
      <p:sp>
        <p:nvSpPr>
          <p:cNvPr id="11" name="Footer Placeholder 10"/>
          <p:cNvSpPr>
            <a:spLocks noGrp="1"/>
          </p:cNvSpPr>
          <p:nvPr>
            <p:ph type="ftr" sz="quarter" idx="11"/>
          </p:nvPr>
        </p:nvSpPr>
        <p:spPr/>
        <p:txBody>
          <a:bodyPr/>
          <a:lstStyle/>
          <a:p>
            <a:r>
              <a:rPr lang="en-CA"/>
              <a:t>i versus j</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8</a:t>
            </a:fld>
            <a:endParaRPr lang="en-CA" dirty="0"/>
          </a:p>
        </p:txBody>
      </p:sp>
      <p:pic>
        <p:nvPicPr>
          <p:cNvPr id="4" name="Audio 3">
            <a:hlinkClick r:id="" action="ppaction://media"/>
            <a:extLst>
              <a:ext uri="{FF2B5EF4-FFF2-40B4-BE49-F238E27FC236}">
                <a16:creationId xmlns:a16="http://schemas.microsoft.com/office/drawing/2014/main" id="{4B15DAED-95C6-41DD-BB27-CD96A05675D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60433677"/>
      </p:ext>
    </p:extLst>
  </p:cSld>
  <p:clrMapOvr>
    <a:masterClrMapping/>
  </p:clrMapOvr>
  <mc:AlternateContent xmlns:mc="http://schemas.openxmlformats.org/markup-compatibility/2006">
    <mc:Choice xmlns:p14="http://schemas.microsoft.com/office/powerpoint/2010/main" Requires="p14">
      <p:transition spd="slow" p14:dur="2000" advTm="81235"/>
    </mc:Choice>
    <mc:Fallback>
      <p:transition spd="slow" advTm="81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you now</a:t>
            </a:r>
            <a:endParaRPr lang="en-US" i="1" dirty="0"/>
          </a:p>
          <a:p>
            <a:pPr lvl="1"/>
            <a:r>
              <a:rPr lang="en-US" dirty="0"/>
              <a:t>Understand mathematicians use </a:t>
            </a:r>
            <a:r>
              <a:rPr lang="en-US" i="1" dirty="0" err="1">
                <a:latin typeface="Times New Roman" panose="02020603050405020304" pitchFamily="18" charset="0"/>
              </a:rPr>
              <a:t>i</a:t>
            </a:r>
            <a:r>
              <a:rPr lang="en-US" i="1" dirty="0"/>
              <a:t> </a:t>
            </a:r>
            <a:r>
              <a:rPr lang="en-US" dirty="0"/>
              <a:t>and engineers use </a:t>
            </a:r>
            <a:r>
              <a:rPr lang="en-US" i="1" dirty="0">
                <a:latin typeface="Times New Roman" panose="02020603050405020304" pitchFamily="18" charset="0"/>
              </a:rPr>
              <a:t>j</a:t>
            </a:r>
            <a:endParaRPr lang="en-US" dirty="0">
              <a:latin typeface="Times New Roman" panose="02020603050405020304" pitchFamily="18" charset="0"/>
            </a:endParaRPr>
          </a:p>
          <a:p>
            <a:pPr lvl="1"/>
            <a:r>
              <a:rPr lang="en-US" dirty="0"/>
              <a:t>Know that there is no difference between these two usages</a:t>
            </a:r>
          </a:p>
          <a:p>
            <a:pPr lvl="2"/>
            <a:r>
              <a:rPr lang="en-US" dirty="0"/>
              <a:t>Just stay consistent</a:t>
            </a:r>
          </a:p>
          <a:p>
            <a:pPr lvl="2"/>
            <a:r>
              <a:rPr lang="en-US" dirty="0"/>
              <a:t>Incidentally, many programming languages allow you to choose your imaginary unit</a:t>
            </a:r>
          </a:p>
          <a:p>
            <a:pPr lvl="1"/>
            <a:r>
              <a:rPr lang="en-US" dirty="0"/>
              <a:t>Know you can joke about isometries between sub-fields of the quaternions</a:t>
            </a:r>
          </a:p>
          <a:p>
            <a:pPr lvl="1"/>
            <a:r>
              <a:rPr lang="en-US" dirty="0"/>
              <a:t>Are aware that quaternions can never-the-less be used in graphics</a:t>
            </a:r>
          </a:p>
          <a:p>
            <a:pPr lvl="1"/>
            <a:endParaRPr lang="en-US" dirty="0"/>
          </a:p>
        </p:txBody>
      </p:sp>
      <p:sp>
        <p:nvSpPr>
          <p:cNvPr id="4" name="Footer Placeholder 3"/>
          <p:cNvSpPr>
            <a:spLocks noGrp="1"/>
          </p:cNvSpPr>
          <p:nvPr>
            <p:ph type="ftr" sz="quarter" idx="11"/>
          </p:nvPr>
        </p:nvSpPr>
        <p:spPr/>
        <p:txBody>
          <a:bodyPr/>
          <a:lstStyle/>
          <a:p>
            <a:r>
              <a:rPr lang="en-CA"/>
              <a:t>i versus j</a:t>
            </a:r>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pic>
        <p:nvPicPr>
          <p:cNvPr id="6" name="Audio 5">
            <a:hlinkClick r:id="" action="ppaction://media"/>
            <a:extLst>
              <a:ext uri="{FF2B5EF4-FFF2-40B4-BE49-F238E27FC236}">
                <a16:creationId xmlns:a16="http://schemas.microsoft.com/office/drawing/2014/main" id="{58802957-10F9-42A3-8A59-DC39F4265B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35816"/>
    </mc:Choice>
    <mc:Fallback>
      <p:transition spd="slow" advTm="35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6.5|5.7|7.2"/>
</p:tagLst>
</file>

<file path=ppt/tags/tag2.xml><?xml version="1.0" encoding="utf-8"?>
<p:tagLst xmlns:a="http://schemas.openxmlformats.org/drawingml/2006/main" xmlns:r="http://schemas.openxmlformats.org/officeDocument/2006/relationships" xmlns:p="http://schemas.openxmlformats.org/presentationml/2006/main">
  <p:tag name="TIMING" val="|6.1|2.2|23.8|22.9"/>
</p:tagLst>
</file>

<file path=ppt/tags/tag3.xml><?xml version="1.0" encoding="utf-8"?>
<p:tagLst xmlns:a="http://schemas.openxmlformats.org/drawingml/2006/main" xmlns:r="http://schemas.openxmlformats.org/officeDocument/2006/relationships" xmlns:p="http://schemas.openxmlformats.org/presentationml/2006/main">
  <p:tag name="TIMING" val="|26.7|8.2|4|4.7|2.9|8.6|24.2|6.9"/>
</p:tagLst>
</file>

<file path=ppt/tags/tag4.xml><?xml version="1.0" encoding="utf-8"?>
<p:tagLst xmlns:a="http://schemas.openxmlformats.org/drawingml/2006/main" xmlns:r="http://schemas.openxmlformats.org/officeDocument/2006/relationships" xmlns:p="http://schemas.openxmlformats.org/presentationml/2006/main">
  <p:tag name="TIMING" val="|11.6|16|4.6|25.2"/>
</p:tagLst>
</file>

<file path=ppt/tags/tag5.xml><?xml version="1.0" encoding="utf-8"?>
<p:tagLst xmlns:a="http://schemas.openxmlformats.org/drawingml/2006/main" xmlns:r="http://schemas.openxmlformats.org/officeDocument/2006/relationships" xmlns:p="http://schemas.openxmlformats.org/presentationml/2006/main">
  <p:tag name="TIMING" val="|5.4|20.1|16.3|8.2"/>
</p:tagLst>
</file>

<file path=ppt/tags/tag6.xml><?xml version="1.0" encoding="utf-8"?>
<p:tagLst xmlns:a="http://schemas.openxmlformats.org/drawingml/2006/main" xmlns:r="http://schemas.openxmlformats.org/officeDocument/2006/relationships" xmlns:p="http://schemas.openxmlformats.org/presentationml/2006/main">
  <p:tag name="TIMING" val="|6.7|20.6|22|1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7807</TotalTime>
  <Words>895</Words>
  <Application>Microsoft Office PowerPoint</Application>
  <PresentationFormat>On-screen Show (4:3)</PresentationFormat>
  <Paragraphs>105</Paragraphs>
  <Slides>13</Slides>
  <Notes>0</Notes>
  <HiddenSlides>0</HiddenSlides>
  <MMClips>13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4" baseType="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1.6.2a i versus j</vt:lpstr>
      <vt:lpstr>Outline</vt:lpstr>
      <vt:lpstr>Why j?</vt:lpstr>
      <vt:lpstr>Why not j?</vt:lpstr>
      <vt:lpstr>Quaternions</vt:lpstr>
      <vt:lpstr>Quaternion are not commutative</vt:lpstr>
      <vt:lpstr>Sub-fields of the quationerions</vt:lpstr>
      <vt:lpstr>Application of quaternions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77</cp:revision>
  <dcterms:created xsi:type="dcterms:W3CDTF">2020-04-30T19:27:29Z</dcterms:created>
  <dcterms:modified xsi:type="dcterms:W3CDTF">2021-08-11T23:02:28Z</dcterms:modified>
</cp:coreProperties>
</file>